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B949D-7267-CA2E-045E-33C39BC38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AE02CE-3E72-A7E1-1974-7856EDA26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EC923-0F20-A936-EBFD-CE5491584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DF08B-0DBD-06C3-C7BF-81478610E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E4432-6F10-1713-CB55-4AAB6133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73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0605E-89B9-6A07-7767-CA7AC1A38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75F597-E300-3DD3-3258-7E6C7E849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F72C7-B5AA-0130-F814-6FA10A23B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0DC6-B07E-8092-E302-B1E092CC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6AAF1-CAC6-9590-7D46-AC2A3195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71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C9CC5E-E733-F932-A41D-3C1834AB6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185BAE-D7F4-D2A4-2396-5E4545E42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073C2-4B47-0C06-6B22-462F5236B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73E1E-4CF0-7F1C-630B-93449981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AFCBF-6B70-0F75-F626-1DA274CFE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687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EFE62-3066-7A52-8554-23870C345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3A997-2884-4F75-0E39-75EBBB132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D2666-1944-64E6-833F-2CA81927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14EE7-AC61-BBAE-E4F3-ECF342456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F1ECD-38A5-2D81-7A4A-8CCC88ED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15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B0508-53A6-F1D3-0849-3357D7B4E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3B1FE-FF5F-2792-DBC5-1EB3FBE4B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40C67-DD68-D5C7-670A-E4C71497E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A8F2C-9345-A789-F0D5-82EEB4B9C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876F9-ECFA-ECC9-B725-AD4A30101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25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27F47-8081-D0DF-A52A-8440366AB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63A2A-785F-070A-5B88-13B3D0809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FAD69B-541D-5D52-876F-01D8DF8CC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4326D-48F2-3897-DC47-8D49BE3A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22D2D-7304-D977-1D73-15CFBE6A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2003E-EB85-2B98-0DC6-CF3885E67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823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41617-B7F5-96AA-8243-9D153DB13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64FC3-4143-B421-EE4D-843A65CA9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BC906-2EA9-2BB5-1B1F-401C64038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34E9E-476C-DAEF-AA29-C785BE634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423B53-CB0F-F7AD-5E98-6CC4AAA8D6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E7938A-61FD-2806-FD1B-CB5DF68E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0BFFA5-7BCB-F17E-643A-1C0F22B65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F738A-D5E0-1C2E-37C8-061C100CB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849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70822-724C-A858-45E4-9E4AFD8AE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6ACF4B-0FAF-39F7-25A8-9668E6E4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7C6484-DB49-1DC0-5D65-6E9398596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B5741-8693-B42B-4E9F-25D9ED439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010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6F3084-D0CF-6250-F9ED-210B6F9D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D3E91F-995C-C633-E43B-592A9E583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CD75C-2EA1-FF71-CAE5-2E18EF30E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1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E36B-7E35-62EF-7E1E-EEB7638CB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1AC63-0A46-3CEA-8732-6228802B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75A0B-0777-24B4-4305-FF5E95DF0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8554E6-5F75-F3D1-1E6C-D321E0DAB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EB0F3-A05A-D7F9-3D50-F8E7A6064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AD8FE9-0900-E5D3-BDB0-9F46BB911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985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2FF34-AA39-CE08-22E2-120E4AC6E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E2EC13-E9CA-BE28-5B74-AF6D91987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B49733-AD13-6F2E-D07B-BF58A20D2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A3023-7B8F-1B4E-8349-FEAF893FA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ED420-46CF-8AE1-366C-14D96BF37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E4F10-CB91-9EDB-DF10-52822BBA2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342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AD777E-B0B7-E68A-BBE0-09C6555C4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EB416-1399-E22F-885F-E51C9A779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EE9F4-E62C-9CE0-4A6B-912DFC4EAF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B0EAE-1155-4A1E-918C-01FEFC41CB8B}" type="datetimeFigureOut">
              <a:rPr lang="en-IN" smtClean="0"/>
              <a:t>15-01-2023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9D74A-CBE9-0070-BE07-8696943CC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20D12-C371-9089-FC15-9199FC040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83926-6AFD-4B39-AA14-E2FE88C75E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541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0197"/>
          </a:xfrm>
        </p:spPr>
        <p:txBody>
          <a:bodyPr>
            <a:normAutofit/>
          </a:bodyPr>
          <a:lstStyle/>
          <a:p>
            <a:r>
              <a:rPr lang="en-IN" sz="4800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8480"/>
            <a:ext cx="9144000" cy="3657600"/>
          </a:xfrm>
        </p:spPr>
        <p:txBody>
          <a:bodyPr>
            <a:normAutofit/>
          </a:bodyPr>
          <a:lstStyle/>
          <a:p>
            <a:r>
              <a:rPr lang="en-IN" sz="3200" dirty="0"/>
              <a:t>Department – </a:t>
            </a:r>
            <a:r>
              <a:rPr lang="en-IN" sz="3200" b="1" dirty="0"/>
              <a:t>Sanskrit</a:t>
            </a:r>
          </a:p>
          <a:p>
            <a:r>
              <a:rPr lang="en-IN" sz="3200" dirty="0"/>
              <a:t>Session : 2018-19</a:t>
            </a:r>
          </a:p>
          <a:p>
            <a:r>
              <a:rPr lang="en-IN" sz="3200" dirty="0"/>
              <a:t>Semester: III</a:t>
            </a:r>
          </a:p>
          <a:p>
            <a:r>
              <a:rPr lang="en-IN" sz="3200" dirty="0"/>
              <a:t>Subject:  </a:t>
            </a:r>
            <a:r>
              <a:rPr lang="en-IN" sz="3200" dirty="0" err="1"/>
              <a:t>Chatushpad</a:t>
            </a:r>
            <a:r>
              <a:rPr lang="en-IN" sz="3200" dirty="0"/>
              <a:t> </a:t>
            </a:r>
            <a:r>
              <a:rPr lang="en-IN" sz="3200" dirty="0" err="1"/>
              <a:t>Vyavahara</a:t>
            </a:r>
            <a:r>
              <a:rPr lang="en-IN" sz="3200" dirty="0"/>
              <a:t> </a:t>
            </a:r>
            <a:r>
              <a:rPr lang="en-IN" sz="3200" dirty="0" err="1"/>
              <a:t>inYajnavalkyasamhita</a:t>
            </a:r>
            <a:endParaRPr lang="en-IN" sz="3200" dirty="0"/>
          </a:p>
          <a:p>
            <a:r>
              <a:rPr lang="en-IN" sz="3200" dirty="0"/>
              <a:t>Teacher’s Name: </a:t>
            </a:r>
            <a:r>
              <a:rPr lang="en-IN" sz="3200" dirty="0" err="1"/>
              <a:t>Haradhan</a:t>
            </a:r>
            <a:r>
              <a:rPr lang="en-IN" sz="3200" dirty="0"/>
              <a:t> </a:t>
            </a:r>
            <a:r>
              <a:rPr lang="en-IN" sz="3200" dirty="0" err="1"/>
              <a:t>Gorai</a:t>
            </a:r>
            <a:endParaRPr lang="en-IN" sz="3200" dirty="0"/>
          </a:p>
          <a:p>
            <a:r>
              <a:rPr lang="en-IN" sz="3200" dirty="0"/>
              <a:t>Date:</a:t>
            </a:r>
          </a:p>
          <a:p>
            <a:endParaRPr lang="en-IN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624" y="877896"/>
            <a:ext cx="1141604" cy="10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025B-4F4F-23FF-1418-E48223DF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000" b="1" dirty="0">
                <a:latin typeface="Kokila" panose="020B0604020202020204" pitchFamily="34" charset="0"/>
                <a:cs typeface="Kokila" panose="020B0604020202020204" pitchFamily="34" charset="0"/>
              </a:rPr>
              <a:t>व्यवहारः कः</a:t>
            </a:r>
            <a:endParaRPr lang="en-IN" sz="60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79AD8-CAC4-EBFC-CA1C-B47C145F1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a-IN" sz="32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प्रजापालनमेव राज्ञ परमो धर्मः। दुष्टनिग्रहं विना प्रजापालनम् असम्भवम्। दुष्टनिग्रहञ्च व्यवहारदर्शनम् अन्तरेण न सम्भवति। याज्ञवल्क्येन उच्यते - </a:t>
            </a:r>
            <a:r>
              <a:rPr lang="sa-IN" sz="32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व्यवहारान् नृपः पश्येद् विद्वद्भिर्ब्राह्मणैः सह ।</a:t>
            </a:r>
          </a:p>
          <a:p>
            <a:pPr marL="0" indent="0">
              <a:buNone/>
            </a:pPr>
            <a:r>
              <a:rPr lang="sa-IN" sz="32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				धर्मशास्त्रानुसारेण क्रोधलोभविवर्जितः ॥ यास्मृ२.१ ॥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32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मीताक्षराटीकायां व्यवहारविषये उच्यते – 	</a:t>
            </a:r>
            <a:r>
              <a:rPr lang="sa-IN" sz="32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अन्यविरोधेन स्वात्मसम्बन्धिकथनं व्यवहारः </a:t>
            </a:r>
            <a:r>
              <a:rPr lang="sa-IN" sz="32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इति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32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कात्यायनसंहितायाम् व्यवहारविषये उच्यते – </a:t>
            </a:r>
            <a:r>
              <a:rPr lang="sa-IN" sz="32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वि नानार्थेवसन्देहे हरणं हार उच्यते।</a:t>
            </a:r>
          </a:p>
          <a:p>
            <a:pPr marL="0" indent="0">
              <a:buNone/>
            </a:pPr>
            <a:r>
              <a:rPr lang="sa-IN" sz="32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				नानासन्देहहरणाद् व्यवहार इति स्मृतः।।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32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याज्ञवल्क्यमते व्यवहारस्तावत् - 		</a:t>
            </a:r>
            <a:r>
              <a:rPr lang="sa-IN" sz="32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स्मृत्याचारव्यपेतेन मार्गेणाधर्षितः परैः ।</a:t>
            </a:r>
          </a:p>
          <a:p>
            <a:pPr marL="0" indent="0">
              <a:buNone/>
            </a:pPr>
            <a:r>
              <a:rPr lang="sa-IN" sz="32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				आवेदयति चेद् राज्ञे व्यवहारपदं हि तत् ॥ यास्मृ२.५ ॥</a:t>
            </a:r>
          </a:p>
        </p:txBody>
      </p:sp>
    </p:spTree>
    <p:extLst>
      <p:ext uri="{BB962C8B-B14F-4D97-AF65-F5344CB8AC3E}">
        <p14:creationId xmlns:p14="http://schemas.microsoft.com/office/powerpoint/2010/main" val="295755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025B-4F4F-23FF-1418-E48223DF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000" b="1" dirty="0">
                <a:latin typeface="Kokila" panose="020B0604020202020204" pitchFamily="34" charset="0"/>
                <a:cs typeface="Kokila" panose="020B0604020202020204" pitchFamily="34" charset="0"/>
              </a:rPr>
              <a:t>चतुष्पाद् व्यवहारः </a:t>
            </a:r>
            <a:endParaRPr lang="en-IN" sz="60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79AD8-CAC4-EBFC-CA1C-B47C145F1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 साधारणतया व्यवहारपदस्यार्थः विचारपद्धतिः। अस्या विचारपद्धतेः चत्वारः अंशाः पादाः वा सन्ति। अत एव चतुष्पाद् व्यवहार इत्युच्यते ।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भाषापाद-उत्तरपाद-क्रियापाद-साध्यसिद्धिपादाः चेति चत्वारो पादाः व्यवहारस्य ।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कौटिल्यमते अपि व्यवहारः चतुष्पाद् भवति – </a:t>
            </a:r>
          </a:p>
          <a:p>
            <a:pPr marL="0" indent="0">
              <a:buNone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		</a:t>
            </a:r>
            <a:r>
              <a:rPr lang="sa-IN" sz="36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धर्मश्च व्यवहारश्च चरित्रं राजशासनम् ।</a:t>
            </a:r>
          </a:p>
          <a:p>
            <a:pPr marL="0" indent="0">
              <a:buNone/>
            </a:pPr>
            <a:r>
              <a:rPr lang="sa-IN" sz="36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		विवादार्थश्चतुष्पादः पश्चिमः पूर्वबाधकः ।।</a:t>
            </a:r>
          </a:p>
        </p:txBody>
      </p:sp>
    </p:spTree>
    <p:extLst>
      <p:ext uri="{BB962C8B-B14F-4D97-AF65-F5344CB8AC3E}">
        <p14:creationId xmlns:p14="http://schemas.microsoft.com/office/powerpoint/2010/main" val="75683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025B-4F4F-23FF-1418-E48223DF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000" b="1" dirty="0">
                <a:latin typeface="Kokila" panose="020B0604020202020204" pitchFamily="34" charset="0"/>
                <a:cs typeface="Kokila" panose="020B0604020202020204" pitchFamily="34" charset="0"/>
              </a:rPr>
              <a:t>भाषापादः</a:t>
            </a:r>
            <a:endParaRPr lang="en-IN" sz="60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79AD8-CAC4-EBFC-CA1C-B47C145F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00133"/>
          </a:xfrm>
        </p:spPr>
        <p:txBody>
          <a:bodyPr>
            <a:normAutofit/>
          </a:bodyPr>
          <a:lstStyle/>
          <a:p>
            <a:pPr marL="271463" indent="711200">
              <a:buFont typeface="Wingdings" panose="05000000000000000000" pitchFamily="2" charset="2"/>
              <a:buChar char="q"/>
            </a:pPr>
            <a:endParaRPr lang="sa-IN" sz="3600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  <a:p>
            <a:pPr marL="271463" indent="7112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धर्मशास्त्रविरुद्धमार्गेण अपरेण पीडितः कश्चित् यदा राज्ञे निवेदयति तदा तद् व्यवहारपदवाच्यं भवति।</a:t>
            </a:r>
          </a:p>
          <a:p>
            <a:pPr marL="271463" indent="7112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पीडितः जनः अर्थी इत्युच्यते। यस्य विरुद्धे आवेदनं करोति स जनः प्रत्यर्थी इत्युच्यते।</a:t>
            </a:r>
          </a:p>
          <a:p>
            <a:pPr marL="271463" indent="7112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 आवेदनसमये अर्थिना यदुक्तं तत्सर्वं यथोक्तं लेख्यं भवति। अयमेव भाषापाद इत्युच्यते। तथाहि उच्यते याज्ञवल्क्येन – </a:t>
            </a:r>
          </a:p>
          <a:p>
            <a:pPr marL="271463" indent="0">
              <a:buNone/>
            </a:pPr>
            <a:r>
              <a:rPr lang="sa-IN" sz="36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	प्रत्यर्थिनोऽग्रतो लेख्यं यथावेदितम् अर्थिना । 					समामासतदर्धाहर्नामजात्यादिचिह्नितम् ॥ यास्मृ२.६ ॥</a:t>
            </a:r>
          </a:p>
        </p:txBody>
      </p:sp>
    </p:spTree>
    <p:extLst>
      <p:ext uri="{BB962C8B-B14F-4D97-AF65-F5344CB8AC3E}">
        <p14:creationId xmlns:p14="http://schemas.microsoft.com/office/powerpoint/2010/main" val="607455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025B-4F4F-23FF-1418-E48223DF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000" b="1" dirty="0">
                <a:latin typeface="Kokila" panose="020B0604020202020204" pitchFamily="34" charset="0"/>
                <a:cs typeface="Kokila" panose="020B0604020202020204" pitchFamily="34" charset="0"/>
              </a:rPr>
              <a:t>उत्तरपादः</a:t>
            </a:r>
            <a:endParaRPr lang="en-IN" sz="60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79AD8-CAC4-EBFC-CA1C-B47C145F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00133"/>
          </a:xfrm>
        </p:spPr>
        <p:txBody>
          <a:bodyPr>
            <a:normAutofit fontScale="92500" lnSpcReduction="20000"/>
          </a:bodyPr>
          <a:lstStyle/>
          <a:p>
            <a:pPr marL="271463" indent="7112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उत्तरपादे अर्थिनः वचनं श्रुत्वा प्रत्यर्थिना उत्तरं लेख्यम्।  तथाहि उच्यते याज्ञवल्क्येन </a:t>
            </a:r>
            <a:r>
              <a:rPr lang="sa-IN" sz="36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श्रुतार्थस्योत्तरं लेख्यं पूर्वावेदकसंनिधौ</a:t>
            </a: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 इति।</a:t>
            </a:r>
          </a:p>
          <a:p>
            <a:pPr marL="271463" indent="7112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उत्तरपादः चतुर्विधः संप्रतिपत्ति-मिथ्या-प्रत्यवस्कन्दन-पूर्वन्यायभेदात्। तदुच्यते – </a:t>
            </a:r>
          </a:p>
          <a:p>
            <a:pPr marL="271463" indent="0">
              <a:buNone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	</a:t>
            </a:r>
            <a:r>
              <a:rPr lang="sa-IN" sz="36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सत्यं मिथ्योत्तरञ्चैव प्रत्यवस्कन्दनं तथा।</a:t>
            </a:r>
          </a:p>
          <a:p>
            <a:pPr marL="271463" indent="0">
              <a:buNone/>
            </a:pPr>
            <a:r>
              <a:rPr lang="sa-IN" sz="36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	पूर्वन्यायविधिश्चैवम् उत्तरं स्याच्चतुर्विधम्।।</a:t>
            </a:r>
          </a:p>
          <a:p>
            <a:pPr marL="842963" indent="-5715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अर्थिनः वचनं प्रत्यर्थिना स्वीक्रियते चेत् संप्रतिपत्युत्तरपादः ।</a:t>
            </a:r>
          </a:p>
          <a:p>
            <a:pPr marL="842963" indent="-5715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तद्विपरीते सति मिथ्योत्तरपादः। विचारेणैव मिथ्येति प्रमाणीक्रियते इति मिथ्याशब्द इह पारिभाषिकः।</a:t>
            </a:r>
          </a:p>
          <a:p>
            <a:pPr marL="842963" indent="-5715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प्रत्यर्थिना यदि उच्यते रूप्यकशतकं नीतं पुनर्दत्तम् अथवा दानरूपेण तल्लब्धं तदा तं प्रत्युत्तरं प्रत्यवस्कन्दनम् उच्यते।</a:t>
            </a:r>
          </a:p>
          <a:p>
            <a:pPr marL="842963" indent="-5715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प्रत्यर्थिना यदि उच्यते अस्मिन् विषये अर्थी व्यवहारेण पराजितस्तदा तत्पूर्वन्याय उच्यते।</a:t>
            </a:r>
          </a:p>
          <a:p>
            <a:pPr marL="842963" indent="-571500">
              <a:buFont typeface="Wingdings" panose="05000000000000000000" pitchFamily="2" charset="2"/>
              <a:buChar char="q"/>
            </a:pPr>
            <a:endParaRPr lang="sa-IN" sz="3600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98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025B-4F4F-23FF-1418-E48223DF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000" b="1" dirty="0">
                <a:latin typeface="Kokila" panose="020B0604020202020204" pitchFamily="34" charset="0"/>
                <a:cs typeface="Kokila" panose="020B0604020202020204" pitchFamily="34" charset="0"/>
              </a:rPr>
              <a:t>क्रियापादः साध्यसिद्धिपादश्च</a:t>
            </a:r>
            <a:endParaRPr lang="en-IN" sz="60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79AD8-CAC4-EBFC-CA1C-B47C145F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8090"/>
            <a:ext cx="10515600" cy="4744443"/>
          </a:xfrm>
        </p:spPr>
        <p:txBody>
          <a:bodyPr>
            <a:normAutofit fontScale="92500"/>
          </a:bodyPr>
          <a:lstStyle/>
          <a:p>
            <a:pPr marL="842963" indent="-5715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क्रियापादे अर्थिप्रत्यर्थिनौ स्वस्ववचनसमर्थनाय प्रमाणम् उपस्थापयतः। </a:t>
            </a:r>
          </a:p>
          <a:p>
            <a:pPr marL="842963" indent="-5715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अत्र न केवलम् अर्थिना अपि तु प्रत्यर्थिना अपि प्रमाणम् उपस्थापनीयमिति अभिप्रायः।</a:t>
            </a:r>
          </a:p>
          <a:p>
            <a:pPr marL="842963" indent="-5715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अर्थिनः वचनं प्रमाणेन प्रमीयते चेत् स जयी भवति । तदभावे तु स पराजयं प्राप्नोति। अयमेव साध्यसिद्धिपादः। तथाहि उच्यते याज्ञवल्क्येन – </a:t>
            </a:r>
          </a:p>
          <a:p>
            <a:pPr marL="271463" indent="0">
              <a:buNone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		तत्सिद्धौ सिद्धिम् आप्नोति विपरीतम् अतोऽन्यथा ।</a:t>
            </a:r>
          </a:p>
          <a:p>
            <a:pPr marL="271463" indent="0">
              <a:buNone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		चतुष्पाद् व्यवहारोऽयं विवादेषूपदर्शितः ॥ यास्मृ२.८ ॥</a:t>
            </a:r>
          </a:p>
          <a:p>
            <a:pPr marL="842963" indent="-5715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लिखितभुक्तिसाक्ष्यभेदेन मानुषं प्रमाणं त्रिविधम्</a:t>
            </a:r>
          </a:p>
          <a:p>
            <a:pPr marL="842963" indent="-571500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एतत्त्रयप्रमाणाभावे दिव्यं प्रमाणं प्रदर्शयितुं शक्यते।</a:t>
            </a:r>
          </a:p>
          <a:p>
            <a:pPr marL="842963" indent="-571500">
              <a:buFont typeface="Wingdings" panose="05000000000000000000" pitchFamily="2" charset="2"/>
              <a:buChar char="q"/>
            </a:pPr>
            <a:endParaRPr lang="sa-IN" sz="3600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968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372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Kokila</vt:lpstr>
      <vt:lpstr>Wingdings</vt:lpstr>
      <vt:lpstr>Office Theme</vt:lpstr>
      <vt:lpstr>KHATRA ADIBASI MAHAVIDYALAYA</vt:lpstr>
      <vt:lpstr>व्यवहारः कः</vt:lpstr>
      <vt:lpstr>चतुष्पाद् व्यवहारः </vt:lpstr>
      <vt:lpstr>भाषापादः</vt:lpstr>
      <vt:lpstr>उत्तरपादः</vt:lpstr>
      <vt:lpstr>क्रियापादः साध्यसिद्धिपादश्च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CC2226</dc:creator>
  <cp:lastModifiedBy>CC2226</cp:lastModifiedBy>
  <cp:revision>2</cp:revision>
  <dcterms:created xsi:type="dcterms:W3CDTF">2023-01-15T06:18:14Z</dcterms:created>
  <dcterms:modified xsi:type="dcterms:W3CDTF">2023-01-15T08:00:10Z</dcterms:modified>
</cp:coreProperties>
</file>